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2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bhadeep Mondal" initials="SM" lastIdx="1" clrIdx="0">
    <p:extLst>
      <p:ext uri="{19B8F6BF-5375-455C-9EA6-DF929625EA0E}">
        <p15:presenceInfo xmlns:p15="http://schemas.microsoft.com/office/powerpoint/2012/main" userId="78064cef606714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8T12:29:25.67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7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4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0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9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75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8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4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8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3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8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50FE17A6-6E8E-4173-A231-E26622C45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00C39-B95A-414B-8886-6E72855B4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736" y="2364065"/>
            <a:ext cx="6560527" cy="212986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HP Simplified" panose="020B0604020204020204" pitchFamily="34" charset="0"/>
              </a:rPr>
              <a:t>Compiler design</a:t>
            </a:r>
          </a:p>
        </p:txBody>
      </p:sp>
    </p:spTree>
    <p:extLst>
      <p:ext uri="{BB962C8B-B14F-4D97-AF65-F5344CB8AC3E}">
        <p14:creationId xmlns:p14="http://schemas.microsoft.com/office/powerpoint/2010/main" val="212627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4C994E-D55E-4B93-87A7-9962C56FC93A}"/>
              </a:ext>
            </a:extLst>
          </p:cNvPr>
          <p:cNvGrpSpPr/>
          <p:nvPr/>
        </p:nvGrpSpPr>
        <p:grpSpPr>
          <a:xfrm>
            <a:off x="1222131" y="973731"/>
            <a:ext cx="9340560" cy="4910517"/>
            <a:chOff x="1222131" y="973731"/>
            <a:chExt cx="9340560" cy="4910517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42446EE-4F75-4347-8951-5D05362FE2DC}"/>
                </a:ext>
              </a:extLst>
            </p:cNvPr>
            <p:cNvSpPr/>
            <p:nvPr/>
          </p:nvSpPr>
          <p:spPr>
            <a:xfrm>
              <a:off x="1222131" y="1349619"/>
              <a:ext cx="624254" cy="415876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4617A22-CDBF-49A3-AFAC-262264EE9F5D}"/>
                </a:ext>
              </a:extLst>
            </p:cNvPr>
            <p:cNvSpPr/>
            <p:nvPr/>
          </p:nvSpPr>
          <p:spPr>
            <a:xfrm>
              <a:off x="1846385" y="2253020"/>
              <a:ext cx="624254" cy="235194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17F3B42-FCF8-4DB7-9766-6DE0E726750B}"/>
                </a:ext>
              </a:extLst>
            </p:cNvPr>
            <p:cNvSpPr/>
            <p:nvPr/>
          </p:nvSpPr>
          <p:spPr>
            <a:xfrm>
              <a:off x="8065675" y="1556954"/>
              <a:ext cx="624254" cy="376164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F062D74-269D-43A5-917E-BFC0D4EEAC16}"/>
                </a:ext>
              </a:extLst>
            </p:cNvPr>
            <p:cNvSpPr/>
            <p:nvPr/>
          </p:nvSpPr>
          <p:spPr>
            <a:xfrm>
              <a:off x="7441421" y="973731"/>
              <a:ext cx="624254" cy="491050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BAD85DA-55DE-4CF1-A690-A5B64B0DA4EC}"/>
                </a:ext>
              </a:extLst>
            </p:cNvPr>
            <p:cNvSpPr/>
            <p:nvPr/>
          </p:nvSpPr>
          <p:spPr>
            <a:xfrm>
              <a:off x="2471358" y="973739"/>
              <a:ext cx="624254" cy="491050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9C8E1B0-6D76-4BE0-82CB-F105E234965A}"/>
                </a:ext>
              </a:extLst>
            </p:cNvPr>
            <p:cNvSpPr/>
            <p:nvPr/>
          </p:nvSpPr>
          <p:spPr>
            <a:xfrm>
              <a:off x="5573938" y="1349614"/>
              <a:ext cx="624254" cy="415876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EC5768F-1AEC-4E39-B2CF-FFA326A0155A}"/>
                </a:ext>
              </a:extLst>
            </p:cNvPr>
            <p:cNvSpPr/>
            <p:nvPr/>
          </p:nvSpPr>
          <p:spPr>
            <a:xfrm>
              <a:off x="3088838" y="1496881"/>
              <a:ext cx="624254" cy="386422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404EB21-6991-40E4-A09A-6C7A86C7B8BA}"/>
                </a:ext>
              </a:extLst>
            </p:cNvPr>
            <p:cNvSpPr/>
            <p:nvPr/>
          </p:nvSpPr>
          <p:spPr>
            <a:xfrm>
              <a:off x="4327651" y="2126621"/>
              <a:ext cx="624254" cy="260473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FC42E6-4357-4C4D-A5C0-F30BEDAC7EAB}"/>
                </a:ext>
              </a:extLst>
            </p:cNvPr>
            <p:cNvSpPr/>
            <p:nvPr/>
          </p:nvSpPr>
          <p:spPr>
            <a:xfrm>
              <a:off x="3701379" y="1862853"/>
              <a:ext cx="624254" cy="3114686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C7EC59-CFCC-456B-BFF9-65F55C922B9B}"/>
                </a:ext>
              </a:extLst>
            </p:cNvPr>
            <p:cNvSpPr/>
            <p:nvPr/>
          </p:nvSpPr>
          <p:spPr>
            <a:xfrm>
              <a:off x="4949684" y="1567214"/>
              <a:ext cx="624254" cy="370596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2D896DF-43F0-4016-8E17-F9481837B9E7}"/>
                </a:ext>
              </a:extLst>
            </p:cNvPr>
            <p:cNvSpPr/>
            <p:nvPr/>
          </p:nvSpPr>
          <p:spPr>
            <a:xfrm>
              <a:off x="6195971" y="973732"/>
              <a:ext cx="624254" cy="4910509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DA4C176-93E7-45EC-AE91-C34B67AB9233}"/>
                </a:ext>
              </a:extLst>
            </p:cNvPr>
            <p:cNvSpPr/>
            <p:nvPr/>
          </p:nvSpPr>
          <p:spPr>
            <a:xfrm>
              <a:off x="6813451" y="1672717"/>
              <a:ext cx="624254" cy="3512538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D0C6D2-0061-4682-BD91-A9F8181AB863}"/>
                </a:ext>
              </a:extLst>
            </p:cNvPr>
            <p:cNvSpPr/>
            <p:nvPr/>
          </p:nvSpPr>
          <p:spPr>
            <a:xfrm>
              <a:off x="8689929" y="1747453"/>
              <a:ext cx="624254" cy="3363063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D048CC-F1CB-4251-BFB9-FA6370FA38E0}"/>
                </a:ext>
              </a:extLst>
            </p:cNvPr>
            <p:cNvSpPr/>
            <p:nvPr/>
          </p:nvSpPr>
          <p:spPr>
            <a:xfrm>
              <a:off x="9314183" y="1914506"/>
              <a:ext cx="624254" cy="3028955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5F30611-1F84-4CB4-B740-1BB00E4847A5}"/>
                </a:ext>
              </a:extLst>
            </p:cNvPr>
            <p:cNvSpPr/>
            <p:nvPr/>
          </p:nvSpPr>
          <p:spPr>
            <a:xfrm>
              <a:off x="9938437" y="1340814"/>
              <a:ext cx="624254" cy="4158761"/>
            </a:xfrm>
            <a:prstGeom prst="roundRect">
              <a:avLst>
                <a:gd name="adj" fmla="val 50000"/>
              </a:avLst>
            </a:prstGeom>
            <a:grpFill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54A009-3CD6-4394-A384-38817628501B}"/>
              </a:ext>
            </a:extLst>
          </p:cNvPr>
          <p:cNvSpPr txBox="1"/>
          <p:nvPr/>
        </p:nvSpPr>
        <p:spPr>
          <a:xfrm>
            <a:off x="3815920" y="2837613"/>
            <a:ext cx="4140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P Simplified" panose="020B06040202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3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AF300-CC1A-47A9-8AE2-7D0BAD235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6"/>
          <a:stretch/>
        </p:blipFill>
        <p:spPr>
          <a:xfrm>
            <a:off x="4944207" y="762000"/>
            <a:ext cx="2303585" cy="2667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030E19-306E-4BA7-8EF0-74C5318CBD03}"/>
              </a:ext>
            </a:extLst>
          </p:cNvPr>
          <p:cNvSpPr txBox="1"/>
          <p:nvPr/>
        </p:nvSpPr>
        <p:spPr>
          <a:xfrm>
            <a:off x="3736731" y="3877409"/>
            <a:ext cx="471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Prof – Nandini Mukherjee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Dept – Computer Science &amp; Engineering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Jadavpur 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E-mail id – nmukherjee.cse@gmail.com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29DCC-5528-4D43-B000-54841816A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600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AFF40-B950-4A96-84BB-F0B44E7A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r="15083" b="12365"/>
          <a:stretch/>
        </p:blipFill>
        <p:spPr>
          <a:xfrm>
            <a:off x="4970583" y="756138"/>
            <a:ext cx="2250831" cy="26728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1A980-ECEB-4CFA-A2DA-84EE57924454}"/>
              </a:ext>
            </a:extLst>
          </p:cNvPr>
          <p:cNvSpPr txBox="1"/>
          <p:nvPr/>
        </p:nvSpPr>
        <p:spPr>
          <a:xfrm>
            <a:off x="4130163" y="3833446"/>
            <a:ext cx="393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Prof – Kamal Sarkar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Dept – Computer Science &amp; Engineering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Jadavpur 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E-mail id – jukamal2015@gmail.com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BA502-FDE5-4C89-BD4B-C629AF95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902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DAD69-06BC-4F75-B839-1C20CE61C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362075"/>
            <a:ext cx="18288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A0299-0631-4225-AB31-60458C4E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49" y="1362075"/>
            <a:ext cx="18288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828E14-0960-442E-8BF4-3939C7513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44" y="1362075"/>
            <a:ext cx="1828800" cy="2743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9320F-7D23-464D-AFE8-33E203FAC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25" y="1362075"/>
            <a:ext cx="2070544" cy="2755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05948-8460-4BA0-9BB9-71E07C2DEEBC}"/>
              </a:ext>
            </a:extLst>
          </p:cNvPr>
          <p:cNvSpPr txBox="1"/>
          <p:nvPr/>
        </p:nvSpPr>
        <p:spPr>
          <a:xfrm>
            <a:off x="486941" y="4419600"/>
            <a:ext cx="218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ARNAB LAYEK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ROLL NO. – 001710501075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2DCDD-CEFD-40FA-B8A4-824C1E1367EF}"/>
              </a:ext>
            </a:extLst>
          </p:cNvPr>
          <p:cNvSpPr txBox="1"/>
          <p:nvPr/>
        </p:nvSpPr>
        <p:spPr>
          <a:xfrm>
            <a:off x="3455306" y="4419600"/>
            <a:ext cx="211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DIBYENDU MUKHERJEE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ROLL NO</a:t>
            </a:r>
            <a:r>
              <a:rPr lang="en-US" sz="1400" dirty="0">
                <a:solidFill>
                  <a:schemeClr val="bg1"/>
                </a:solidFill>
              </a:rPr>
              <a:t>. – 001710501077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62F74-37EB-4E20-B31B-08767A824EB4}"/>
              </a:ext>
            </a:extLst>
          </p:cNvPr>
          <p:cNvSpPr txBox="1"/>
          <p:nvPr/>
        </p:nvSpPr>
        <p:spPr>
          <a:xfrm>
            <a:off x="6602554" y="4419600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SHUBHADEEP MONDAL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ROLL NO. - 301810501001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E3223-EE54-4DAA-9B06-137971129E8C}"/>
              </a:ext>
            </a:extLst>
          </p:cNvPr>
          <p:cNvSpPr txBox="1"/>
          <p:nvPr/>
        </p:nvSpPr>
        <p:spPr>
          <a:xfrm>
            <a:off x="9527059" y="4419600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BIDISA PAL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P Simplified" panose="020B0604020204020204" pitchFamily="34" charset="0"/>
              </a:rPr>
              <a:t>ROLL NO. - 301810501002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E3DBB-5F9E-4EAE-B1E7-1BD250963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672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E1AC1-2B3A-4BAF-9C92-06691117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82" y="705582"/>
            <a:ext cx="5446835" cy="5446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41B202-FF16-4D30-A96B-6C8728D6D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76923" cy="2076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921CEF-974D-4001-9C1E-5DF743DE213F}"/>
              </a:ext>
            </a:extLst>
          </p:cNvPr>
          <p:cNvSpPr txBox="1"/>
          <p:nvPr/>
        </p:nvSpPr>
        <p:spPr>
          <a:xfrm>
            <a:off x="211016" y="2145324"/>
            <a:ext cx="19463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Noam Chomsky</a:t>
            </a:r>
          </a:p>
          <a:p>
            <a:pPr algn="ctr"/>
            <a:endParaRPr lang="en-US" dirty="0">
              <a:solidFill>
                <a:schemeClr val="bg1"/>
              </a:solidFill>
              <a:latin typeface="HP Simplified" panose="020B0604020204020204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HP Simplified" panose="020B0604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Hierarchy of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Formal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A289B-9963-479B-BFAD-3AB1B63BF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2207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C1DC42E-9879-48E8-9D6B-24548B7B5BB6}"/>
              </a:ext>
            </a:extLst>
          </p:cNvPr>
          <p:cNvSpPr txBox="1"/>
          <p:nvPr/>
        </p:nvSpPr>
        <p:spPr>
          <a:xfrm>
            <a:off x="316524" y="1608652"/>
            <a:ext cx="4030395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  <a:buClr>
                <a:srgbClr val="000000"/>
              </a:buClr>
              <a:buSzPts val="1100"/>
            </a:pPr>
            <a:r>
              <a:rPr lang="en-US" sz="18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HP Simplified" panose="020B0604020204020204" pitchFamily="34" charset="0"/>
                <a:ea typeface="MS Gothic" panose="020B0609070205080204" pitchFamily="49" charset="-128"/>
                <a:cs typeface="MS Gothic" panose="020B0609070205080204" pitchFamily="49" charset="-128"/>
              </a:rPr>
              <a:t>A Context-free grammar is notably used  for describing grammar.  </a:t>
            </a: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  <a:buClr>
                <a:srgbClr val="000000"/>
              </a:buClr>
              <a:buSzPts val="1100"/>
            </a:pPr>
            <a:endParaRPr lang="en-US" sz="18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HP Simplified" panose="020B0604020204020204" pitchFamily="34" charset="0"/>
              <a:ea typeface="MS Gothic" panose="020B0609070205080204" pitchFamily="49" charset="-128"/>
              <a:cs typeface="MS Gothic" panose="020B0609070205080204" pitchFamily="49" charset="-128"/>
            </a:endParaRP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  <a:buClr>
                <a:srgbClr val="000000"/>
              </a:buClr>
              <a:buSzPts val="1100"/>
            </a:pPr>
            <a:r>
              <a:rPr lang="en-US" sz="18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HP Simplified" panose="020B0604020204020204" pitchFamily="34" charset="0"/>
                <a:ea typeface="MS Gothic" panose="020B0609070205080204" pitchFamily="49" charset="-128"/>
                <a:cs typeface="MS Gothic" panose="020B0609070205080204" pitchFamily="49" charset="-128"/>
              </a:rPr>
              <a:t>It is more powerful than finite Automata but still cannot define all possible languages. </a:t>
            </a: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  <a:buClr>
                <a:srgbClr val="000000"/>
              </a:buClr>
              <a:buSzPts val="1100"/>
            </a:pPr>
            <a:endParaRPr lang="en-US" sz="1800" u="none" strike="noStrike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HP Simplified" panose="020B0604020204020204" pitchFamily="34" charset="0"/>
              <a:ea typeface="MS Gothic" panose="020B0609070205080204" pitchFamily="49" charset="-128"/>
              <a:cs typeface="MS Gothic" panose="020B0609070205080204" pitchFamily="49" charset="-128"/>
            </a:endParaRP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  <a:buClr>
                <a:srgbClr val="000000"/>
              </a:buClr>
              <a:buSzPts val="1100"/>
            </a:pPr>
            <a:r>
              <a:rPr lang="en-US" sz="18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HP Simplified" panose="020B0604020204020204" pitchFamily="34" charset="0"/>
                <a:ea typeface="MS Gothic" panose="020B0609070205080204" pitchFamily="49" charset="-128"/>
                <a:cs typeface="MS Gothic" panose="020B0609070205080204" pitchFamily="49" charset="-128"/>
              </a:rPr>
              <a:t>It is useful for nested structures. 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HP Simplified" panose="020B0604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1C1B3-551E-4B2A-97DF-F39810616347}"/>
              </a:ext>
            </a:extLst>
          </p:cNvPr>
          <p:cNvSpPr txBox="1"/>
          <p:nvPr/>
        </p:nvSpPr>
        <p:spPr>
          <a:xfrm>
            <a:off x="3813663" y="270319"/>
            <a:ext cx="456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P Simplified" panose="020B0604020204020204" pitchFamily="34" charset="0"/>
              </a:rPr>
              <a:t>CONTEXT FREE GRAMMAR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8187AA-1587-498C-8B3F-C5F36D046780}"/>
              </a:ext>
            </a:extLst>
          </p:cNvPr>
          <p:cNvSpPr txBox="1"/>
          <p:nvPr/>
        </p:nvSpPr>
        <p:spPr>
          <a:xfrm>
            <a:off x="3857623" y="1160581"/>
            <a:ext cx="8091122" cy="469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&lt;program&gt; -&gt;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rtype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main ( ) {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dec_list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}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rtype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int | void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dec_list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con_type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dtype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id_list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con_type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const | eps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dtype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int | float | char | string | void 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id_list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id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id_list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id_list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-&gt; , id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id_list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| eps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-&gt;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'&gt; | eps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&lt;assign&gt; |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if_stmt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|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for_stmt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|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while_stmt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&lt;assign&gt; -&gt; id = &lt;exp&gt; 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&lt;exp&gt; -&gt; &lt;term exp'&gt; 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&lt;exp'&gt; -&gt; + &lt;term exp'&gt; | - &lt;term exp'&gt; | eps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&lt;term&gt; -&gt; &lt;factor&gt; &lt;term'&gt;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&lt;term'&gt; -&gt; * &lt;factor&gt; &lt;term'&gt; | / &lt;factor&gt; &lt;term'&gt; | eps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&lt;factor&gt; -&gt; id | integer | ( &lt;exp&gt; )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for_stmt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for ( id = &lt;exp&gt; 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cndtn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; id = &lt;exp&gt; ) {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stmt_list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}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cndtn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&lt;exp&gt; 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relop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&lt;exp&gt; </a:t>
            </a:r>
          </a:p>
          <a:p>
            <a:pPr marL="1368425" marR="0" indent="-6350">
              <a:lnSpc>
                <a:spcPct val="107000"/>
              </a:lnSpc>
              <a:spcBef>
                <a:spcPts val="0"/>
              </a:spcBef>
              <a:spcAft>
                <a:spcPts val="60"/>
              </a:spcAft>
            </a:pP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relop</a:t>
            </a:r>
            <a:r>
              <a:rPr lang="en-US" sz="1400" dirty="0">
                <a:solidFill>
                  <a:schemeClr val="bg1"/>
                </a:solidFill>
                <a:effectLst/>
                <a:latin typeface="HP Simplified" panose="020B0604020204020204" pitchFamily="34" charset="0"/>
                <a:ea typeface="Arial" panose="020B0604020202020204" pitchFamily="34" charset="0"/>
              </a:rPr>
              <a:t>&gt; -&gt; &lt; | &gt;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B5779-49AF-460B-87B9-CC979179B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091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6B51A5-8C5E-4396-8A67-578A8FACCB91}"/>
              </a:ext>
            </a:extLst>
          </p:cNvPr>
          <p:cNvSpPr/>
          <p:nvPr/>
        </p:nvSpPr>
        <p:spPr>
          <a:xfrm>
            <a:off x="4170487" y="712176"/>
            <a:ext cx="1969477" cy="6506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Source C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5CC3DD-B201-4FA3-AA8A-45F56C0FEB27}"/>
              </a:ext>
            </a:extLst>
          </p:cNvPr>
          <p:cNvSpPr/>
          <p:nvPr/>
        </p:nvSpPr>
        <p:spPr>
          <a:xfrm>
            <a:off x="4170487" y="2447192"/>
            <a:ext cx="1969477" cy="6506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Lexical Analyzer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93004C-073B-4CB4-903B-5A21CFAE0EE1}"/>
              </a:ext>
            </a:extLst>
          </p:cNvPr>
          <p:cNvSpPr/>
          <p:nvPr/>
        </p:nvSpPr>
        <p:spPr>
          <a:xfrm>
            <a:off x="3877409" y="4340470"/>
            <a:ext cx="2555631" cy="650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LEXEME      TOKEN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EF741EB-9C0E-46B7-8615-443CBFA6DB44}"/>
              </a:ext>
            </a:extLst>
          </p:cNvPr>
          <p:cNvSpPr/>
          <p:nvPr/>
        </p:nvSpPr>
        <p:spPr>
          <a:xfrm>
            <a:off x="5032131" y="1477108"/>
            <a:ext cx="246185" cy="861646"/>
          </a:xfrm>
          <a:prstGeom prst="down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0A960EF-624D-432E-A22C-E44AA4CB2822}"/>
              </a:ext>
            </a:extLst>
          </p:cNvPr>
          <p:cNvSpPr/>
          <p:nvPr/>
        </p:nvSpPr>
        <p:spPr>
          <a:xfrm>
            <a:off x="5032130" y="3288323"/>
            <a:ext cx="246185" cy="861646"/>
          </a:xfrm>
          <a:prstGeom prst="down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3FFBF-29CE-43AB-B9AA-44A865ACFDDB}"/>
              </a:ext>
            </a:extLst>
          </p:cNvPr>
          <p:cNvSpPr txBox="1"/>
          <p:nvPr/>
        </p:nvSpPr>
        <p:spPr>
          <a:xfrm>
            <a:off x="2907638" y="1723265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Stream of characters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EDD0D-FCB3-4356-80B2-C85AC2ED5E8D}"/>
              </a:ext>
            </a:extLst>
          </p:cNvPr>
          <p:cNvSpPr txBox="1"/>
          <p:nvPr/>
        </p:nvSpPr>
        <p:spPr>
          <a:xfrm>
            <a:off x="3063930" y="3534480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Stream of Tokens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1924B362-96A7-4FBB-99C8-BD71E662094C}"/>
              </a:ext>
            </a:extLst>
          </p:cNvPr>
          <p:cNvSpPr/>
          <p:nvPr/>
        </p:nvSpPr>
        <p:spPr>
          <a:xfrm>
            <a:off x="8335112" y="2135065"/>
            <a:ext cx="1230923" cy="1274884"/>
          </a:xfrm>
          <a:prstGeom prst="diamond">
            <a:avLst/>
          </a:prstGeom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DFA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E1CCC96-1117-4B90-9D3B-CA0F36B72B5D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H="1" flipV="1">
            <a:off x="7378588" y="896441"/>
            <a:ext cx="333362" cy="2810610"/>
          </a:xfrm>
          <a:prstGeom prst="bentConnector4">
            <a:avLst>
              <a:gd name="adj1" fmla="val -68574"/>
              <a:gd name="adj2" fmla="val 609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CD20070-961F-41D2-9FDD-F5E9C14A8E40}"/>
              </a:ext>
            </a:extLst>
          </p:cNvPr>
          <p:cNvCxnSpPr>
            <a:stCxn id="9" idx="3"/>
            <a:endCxn id="20" idx="2"/>
          </p:cNvCxnSpPr>
          <p:nvPr/>
        </p:nvCxnSpPr>
        <p:spPr>
          <a:xfrm>
            <a:off x="6139964" y="2772508"/>
            <a:ext cx="2810610" cy="637441"/>
          </a:xfrm>
          <a:prstGeom prst="bentConnector4">
            <a:avLst>
              <a:gd name="adj1" fmla="val 39051"/>
              <a:gd name="adj2" fmla="val 135862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CD442-6F5A-427A-A86F-76D3B84D9347}"/>
              </a:ext>
            </a:extLst>
          </p:cNvPr>
          <p:cNvSpPr txBox="1"/>
          <p:nvPr/>
        </p:nvSpPr>
        <p:spPr>
          <a:xfrm>
            <a:off x="7545269" y="1573014"/>
            <a:ext cx="1738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P Simplified" panose="020B0604020204020204" pitchFamily="34" charset="0"/>
              </a:rPr>
              <a:t>Boolean returns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3E83B1-8657-4DA2-ABDF-C600FB57AF98}"/>
              </a:ext>
            </a:extLst>
          </p:cNvPr>
          <p:cNvSpPr txBox="1"/>
          <p:nvPr/>
        </p:nvSpPr>
        <p:spPr>
          <a:xfrm>
            <a:off x="7427369" y="3271449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P Simplified" panose="020B0604020204020204" pitchFamily="34" charset="0"/>
              </a:rPr>
              <a:t>Lex analyze DFA()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B3B3C5-E25F-4320-9332-2C56A6C03D16}"/>
              </a:ext>
            </a:extLst>
          </p:cNvPr>
          <p:cNvSpPr txBox="1"/>
          <p:nvPr/>
        </p:nvSpPr>
        <p:spPr>
          <a:xfrm>
            <a:off x="7227633" y="3878805"/>
            <a:ext cx="1707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P Simplified" panose="020B0604020204020204" pitchFamily="34" charset="0"/>
              </a:rPr>
              <a:t>Tokens are a part of a given language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D1D06D-D422-42AD-ABA4-40DB83F5B435}"/>
              </a:ext>
            </a:extLst>
          </p:cNvPr>
          <p:cNvSpPr txBox="1"/>
          <p:nvPr/>
        </p:nvSpPr>
        <p:spPr>
          <a:xfrm>
            <a:off x="4120821" y="5745714"/>
            <a:ext cx="4733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P Simplified" panose="020B0604020204020204" pitchFamily="34" charset="0"/>
              </a:rPr>
              <a:t>FIG – ARCHITECTURE OF LEXICAL ANALYZER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A6845-9789-40E5-89DC-E010230B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252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  <p:bldP spid="17" grpId="0" animBg="1"/>
      <p:bldP spid="18" grpId="0"/>
      <p:bldP spid="19" grpId="0"/>
      <p:bldP spid="20" grpId="0" animBg="1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1AFD4-6898-4FF7-BA30-FF2E68AC8665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855"/>
          <a:stretch/>
        </p:blipFill>
        <p:spPr>
          <a:xfrm>
            <a:off x="3495675" y="509954"/>
            <a:ext cx="5200650" cy="539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83BD0-E610-4E7D-8806-65228B8D1B60}"/>
              </a:ext>
            </a:extLst>
          </p:cNvPr>
          <p:cNvSpPr txBox="1"/>
          <p:nvPr/>
        </p:nvSpPr>
        <p:spPr>
          <a:xfrm>
            <a:off x="4088880" y="6147991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P Simplified" panose="020B0604020204020204" pitchFamily="34" charset="0"/>
              </a:rPr>
              <a:t>FIG – OUTPUT OF LEXICAL ANALYZER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CE40BE-4D81-4C81-97CB-9A0F302ED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986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2F1B8-D368-45B2-B89C-9B8E9A0983FC}"/>
              </a:ext>
            </a:extLst>
          </p:cNvPr>
          <p:cNvSpPr/>
          <p:nvPr/>
        </p:nvSpPr>
        <p:spPr>
          <a:xfrm>
            <a:off x="1894743" y="316522"/>
            <a:ext cx="2329962" cy="4923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CFG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7247FE-CE88-4BD0-B7D9-E00A9341CB89}"/>
              </a:ext>
            </a:extLst>
          </p:cNvPr>
          <p:cNvSpPr/>
          <p:nvPr/>
        </p:nvSpPr>
        <p:spPr>
          <a:xfrm>
            <a:off x="1872762" y="4870936"/>
            <a:ext cx="2329962" cy="49237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Original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AC971-A5A5-47C1-B531-443976F73287}"/>
              </a:ext>
            </a:extLst>
          </p:cNvPr>
          <p:cNvSpPr/>
          <p:nvPr/>
        </p:nvSpPr>
        <p:spPr>
          <a:xfrm>
            <a:off x="7967295" y="316522"/>
            <a:ext cx="2329962" cy="4923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Final Production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DC351-A205-47D5-87BC-09DAD90D78F4}"/>
              </a:ext>
            </a:extLst>
          </p:cNvPr>
          <p:cNvSpPr/>
          <p:nvPr/>
        </p:nvSpPr>
        <p:spPr>
          <a:xfrm>
            <a:off x="7989278" y="4870936"/>
            <a:ext cx="2329962" cy="9495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Parse Table Construction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55CAB-189B-45F7-84CB-6EE9EC929600}"/>
              </a:ext>
            </a:extLst>
          </p:cNvPr>
          <p:cNvSpPr/>
          <p:nvPr/>
        </p:nvSpPr>
        <p:spPr>
          <a:xfrm>
            <a:off x="1872762" y="2593729"/>
            <a:ext cx="2329962" cy="4923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TOP DOWN PARSER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F4513C-7527-4464-834B-BEFD151D0055}"/>
              </a:ext>
            </a:extLst>
          </p:cNvPr>
          <p:cNvSpPr/>
          <p:nvPr/>
        </p:nvSpPr>
        <p:spPr>
          <a:xfrm>
            <a:off x="7192108" y="2628898"/>
            <a:ext cx="1594339" cy="4923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FIRST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E8588E-9653-45BD-A2DD-55A38444332C}"/>
              </a:ext>
            </a:extLst>
          </p:cNvPr>
          <p:cNvSpPr/>
          <p:nvPr/>
        </p:nvSpPr>
        <p:spPr>
          <a:xfrm>
            <a:off x="9522068" y="2628898"/>
            <a:ext cx="1594339" cy="4923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P Simplified" panose="020B0604020204020204" pitchFamily="34" charset="0"/>
              </a:rPr>
              <a:t>FOLLOW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D0D32B9-4F06-449C-95EA-3F9ACDFABAEC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4202724" y="562707"/>
            <a:ext cx="3764571" cy="455441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054B3CD-5723-4133-AE3E-E5B2EC73B5CE}"/>
              </a:ext>
            </a:extLst>
          </p:cNvPr>
          <p:cNvSpPr/>
          <p:nvPr/>
        </p:nvSpPr>
        <p:spPr>
          <a:xfrm>
            <a:off x="2914650" y="940774"/>
            <a:ext cx="246185" cy="150348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A445016-2BEE-4431-B7D6-DB5DAB319B70}"/>
              </a:ext>
            </a:extLst>
          </p:cNvPr>
          <p:cNvSpPr/>
          <p:nvPr/>
        </p:nvSpPr>
        <p:spPr>
          <a:xfrm>
            <a:off x="8375404" y="3226774"/>
            <a:ext cx="246185" cy="150348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807D73C-8347-4673-A754-6A71B29AFC84}"/>
              </a:ext>
            </a:extLst>
          </p:cNvPr>
          <p:cNvSpPr/>
          <p:nvPr/>
        </p:nvSpPr>
        <p:spPr>
          <a:xfrm>
            <a:off x="9646627" y="3226774"/>
            <a:ext cx="246185" cy="150348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ED50C56-B44B-49D2-A3DB-5D8B937E1BBA}"/>
              </a:ext>
            </a:extLst>
          </p:cNvPr>
          <p:cNvSpPr/>
          <p:nvPr/>
        </p:nvSpPr>
        <p:spPr>
          <a:xfrm>
            <a:off x="2936631" y="3226775"/>
            <a:ext cx="246185" cy="150348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EA68788-995C-4268-9A2F-7B5525EA557E}"/>
              </a:ext>
            </a:extLst>
          </p:cNvPr>
          <p:cNvSpPr/>
          <p:nvPr/>
        </p:nvSpPr>
        <p:spPr>
          <a:xfrm>
            <a:off x="9646627" y="931983"/>
            <a:ext cx="246185" cy="150348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8CA513C9-A46C-46C3-8560-F2D930A16467}"/>
              </a:ext>
            </a:extLst>
          </p:cNvPr>
          <p:cNvSpPr/>
          <p:nvPr/>
        </p:nvSpPr>
        <p:spPr>
          <a:xfrm>
            <a:off x="8375403" y="936379"/>
            <a:ext cx="246185" cy="1503485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P Simplified" panose="020B0604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D592A-D76E-4983-B413-8BDC728018AA}"/>
              </a:ext>
            </a:extLst>
          </p:cNvPr>
          <p:cNvSpPr txBox="1"/>
          <p:nvPr/>
        </p:nvSpPr>
        <p:spPr>
          <a:xfrm>
            <a:off x="5637333" y="808892"/>
            <a:ext cx="342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LEFT </a:t>
            </a:r>
          </a:p>
          <a:p>
            <a:endParaRPr lang="en-US" dirty="0">
              <a:solidFill>
                <a:schemeClr val="bg1"/>
              </a:solidFill>
              <a:latin typeface="HP Simplified" panose="020B0604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RECURSIVE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966391-6D95-4738-BB23-F6F00C7662E3}"/>
              </a:ext>
            </a:extLst>
          </p:cNvPr>
          <p:cNvSpPr txBox="1"/>
          <p:nvPr/>
        </p:nvSpPr>
        <p:spPr>
          <a:xfrm>
            <a:off x="4202724" y="6110595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P Simplified" panose="020B0604020204020204" pitchFamily="34" charset="0"/>
              </a:rPr>
              <a:t>FIG - ARCHITECTURE OF TOP DOWN PARSER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6D7DD8-A161-414D-9AEF-AD02537E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308" y="79131"/>
            <a:ext cx="682869" cy="682869"/>
          </a:xfrm>
          <a:prstGeom prst="rect">
            <a:avLst/>
          </a:prstGeom>
          <a:effectLst>
            <a:glow>
              <a:schemeClr val="accent1">
                <a:alpha val="25000"/>
              </a:schemeClr>
            </a:glow>
            <a:reflection blurRad="38100" stA="67000" endPos="460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8893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0" grpId="0" animBg="1"/>
      <p:bldP spid="22" grpId="0" animBg="1"/>
      <p:bldP spid="24" grpId="0" animBg="1"/>
      <p:bldP spid="26" grpId="0" animBg="1"/>
      <p:bldP spid="29" grpId="0" animBg="1"/>
      <p:bldP spid="31" grpId="0" animBg="1"/>
      <p:bldP spid="32" grpId="0"/>
      <p:bldP spid="33" grpId="0"/>
    </p:bldLst>
  </p:timing>
</p:sld>
</file>

<file path=ppt/theme/theme1.xml><?xml version="1.0" encoding="utf-8"?>
<a:theme xmlns:a="http://schemas.openxmlformats.org/drawingml/2006/main" name="ClassicFrameVTI">
  <a:themeElements>
    <a:clrScheme name="AnalogousFromLightSeedRightStep">
      <a:dk1>
        <a:srgbClr val="000000"/>
      </a:dk1>
      <a:lt1>
        <a:srgbClr val="FFFFFF"/>
      </a:lt1>
      <a:dk2>
        <a:srgbClr val="413924"/>
      </a:dk2>
      <a:lt2>
        <a:srgbClr val="E4E8EA"/>
      </a:lt2>
      <a:accent1>
        <a:srgbClr val="EB8A5E"/>
      </a:accent1>
      <a:accent2>
        <a:srgbClr val="C39D36"/>
      </a:accent2>
      <a:accent3>
        <a:srgbClr val="9CA950"/>
      </a:accent3>
      <a:accent4>
        <a:srgbClr val="72B43E"/>
      </a:accent4>
      <a:accent5>
        <a:srgbClr val="34BA31"/>
      </a:accent5>
      <a:accent6>
        <a:srgbClr val="35B768"/>
      </a:accent6>
      <a:hlink>
        <a:srgbClr val="5E899D"/>
      </a:hlink>
      <a:folHlink>
        <a:srgbClr val="848484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459</Words>
  <Application>Microsoft Office PowerPoint</Application>
  <PresentationFormat>Widescreen</PresentationFormat>
  <Paragraphs>71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Gill Sans MT</vt:lpstr>
      <vt:lpstr>Goudy Old Style</vt:lpstr>
      <vt:lpstr>HP Simplified</vt:lpstr>
      <vt:lpstr>ClassicFrameVTI</vt:lpstr>
      <vt:lpstr>Compiler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design</dc:title>
  <dc:creator>Shubhadeep Mondal</dc:creator>
  <cp:lastModifiedBy>Shubhadeep Mondal</cp:lastModifiedBy>
  <cp:revision>30</cp:revision>
  <dcterms:created xsi:type="dcterms:W3CDTF">2020-09-27T16:40:05Z</dcterms:created>
  <dcterms:modified xsi:type="dcterms:W3CDTF">2020-09-28T07:20:04Z</dcterms:modified>
</cp:coreProperties>
</file>